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8" r:id="rId2"/>
    <p:sldId id="259" r:id="rId3"/>
    <p:sldId id="260" r:id="rId4"/>
    <p:sldId id="261" r:id="rId5"/>
    <p:sldId id="262" r:id="rId6"/>
    <p:sldId id="266" r:id="rId7"/>
    <p:sldId id="264" r:id="rId8"/>
    <p:sldId id="265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F47443-2149-4217-9F7A-85C8727625BE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23BAF90-3BC4-451E-812D-32ADC9A29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82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96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73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02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6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1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2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6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2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9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30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F87B-C3E1-4C98-AF1A-96F8BC8CDF31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9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6F87B-C3E1-4C98-AF1A-96F8BC8CDF31}" type="datetimeFigureOut">
              <a:rPr lang="en-US" smtClean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7332D-B938-4125-B85A-C9276ABEF3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12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27234" y="322731"/>
            <a:ext cx="66966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Chapter 2  </a:t>
            </a:r>
          </a:p>
          <a:p>
            <a:r>
              <a:rPr lang="en-US" sz="7200" b="1" dirty="0" smtClean="0"/>
              <a:t>Chemistry of Life</a:t>
            </a:r>
            <a:endParaRPr lang="en-US" sz="7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27234" y="3078721"/>
            <a:ext cx="5553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2.3 Water, Acids, and Bases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013525" y="3870032"/>
            <a:ext cx="6110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Learning Objectives for section 2.3: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Describe the distribution of Earth’s water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Identify water’s structure and properties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Define acids, bases, and </a:t>
            </a:r>
            <a:r>
              <a:rPr lang="en-US" sz="2400" dirty="0" err="1" smtClean="0"/>
              <a:t>pH.</a:t>
            </a:r>
            <a:endParaRPr lang="en-US" sz="2400" dirty="0" smtClean="0"/>
          </a:p>
          <a:p>
            <a:pPr marL="342900" indent="-342900">
              <a:buAutoNum type="alphaLcPeriod"/>
            </a:pPr>
            <a:r>
              <a:rPr lang="en-US" sz="2400" dirty="0" smtClean="0"/>
              <a:t>Explain why water is essential for life.</a:t>
            </a:r>
            <a:endParaRPr lang="en-US" sz="2400" dirty="0"/>
          </a:p>
        </p:txBody>
      </p:sp>
      <p:pic>
        <p:nvPicPr>
          <p:cNvPr id="1026" name="Picture 2" descr="Image result for lak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0" r="28280"/>
          <a:stretch/>
        </p:blipFill>
        <p:spPr bwMode="auto">
          <a:xfrm>
            <a:off x="220533" y="527959"/>
            <a:ext cx="4889349" cy="607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87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753" y="255494"/>
            <a:ext cx="113358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Water, Acids, and Bases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0746" y="1024935"/>
            <a:ext cx="1102658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Water is a common chemical substance on Earth.  </a:t>
            </a:r>
          </a:p>
          <a:p>
            <a:r>
              <a:rPr lang="en-US" sz="3200" dirty="0"/>
              <a:t>	</a:t>
            </a:r>
            <a:r>
              <a:rPr lang="en-US" sz="3200" u="sng" dirty="0" smtClean="0">
                <a:solidFill>
                  <a:schemeClr val="accent6">
                    <a:lumMod val="75000"/>
                  </a:schemeClr>
                </a:solidFill>
              </a:rPr>
              <a:t>Almost 75% of the planet is covered in water.</a:t>
            </a:r>
          </a:p>
          <a:p>
            <a:r>
              <a:rPr lang="en-US" sz="3200" dirty="0"/>
              <a:t>		</a:t>
            </a:r>
            <a:r>
              <a:rPr lang="en-US" sz="3200" dirty="0" smtClean="0"/>
              <a:t>- 97% of that water is salt water ocean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</a:t>
            </a:r>
            <a:r>
              <a:rPr lang="en-US" sz="3200" u="sng" dirty="0" smtClean="0">
                <a:solidFill>
                  <a:srgbClr val="FF0000"/>
                </a:solidFill>
              </a:rPr>
              <a:t>-   3% is freshwater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- 68% of all freshwater is locked in ice caps and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                      glaciers (although that is changing)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- 30% is ground water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</a:t>
            </a:r>
            <a:r>
              <a:rPr lang="en-US" sz="3200" u="sng" dirty="0" smtClean="0">
                <a:solidFill>
                  <a:srgbClr val="0070C0"/>
                </a:solidFill>
              </a:rPr>
              <a:t>-    2% is surface water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	- 87% of the surface water is found in lakes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	- 11% is located in swamps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	-   2% is found in our rivers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34" y="3300412"/>
            <a:ext cx="3705225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8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753" y="96720"/>
            <a:ext cx="113358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Structure of Water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93" y="980314"/>
            <a:ext cx="3737812" cy="33289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67836" y="1024713"/>
            <a:ext cx="6911788" cy="28007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Water is made up of one atom of oxygen and two atoms of hydrogen.</a:t>
            </a:r>
          </a:p>
          <a:p>
            <a:endParaRPr lang="en-US" sz="1600" dirty="0"/>
          </a:p>
          <a:p>
            <a:r>
              <a:rPr lang="en-US" sz="3200" dirty="0" smtClean="0"/>
              <a:t>The oxygen atom in a water molecule attracts electrons more strongly than the hydrogen atoms</a:t>
            </a:r>
            <a:r>
              <a:rPr lang="en-US" sz="3200" dirty="0" smtClean="0"/>
              <a:t>.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762675" y="2030585"/>
            <a:ext cx="92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Oxygen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1945" y="2994122"/>
            <a:ext cx="109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Hydrogen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77885" y="2931613"/>
            <a:ext cx="109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Hydrogen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7693" y="4423455"/>
            <a:ext cx="11717764" cy="22283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The result is that the oxygen side of the molecule is slightly negative while the hydrogen side is more positive</a:t>
            </a:r>
            <a:r>
              <a:rPr lang="en-US" sz="3200" dirty="0" smtClean="0"/>
              <a:t>.</a:t>
            </a:r>
          </a:p>
          <a:p>
            <a:endParaRPr lang="en-US" sz="1200" dirty="0"/>
          </a:p>
          <a:p>
            <a:r>
              <a:rPr lang="en-US" sz="3200" dirty="0" smtClean="0"/>
              <a:t>The </a:t>
            </a:r>
            <a:r>
              <a:rPr lang="en-US" sz="3200" dirty="0" smtClean="0"/>
              <a:t>difference in electrical charges on different sides of a molecule is called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polarity</a:t>
            </a:r>
            <a:r>
              <a:rPr lang="en-US" sz="3200" dirty="0" smtClean="0"/>
              <a:t>.  </a:t>
            </a:r>
            <a:r>
              <a:rPr lang="en-US" sz="3200" dirty="0" smtClean="0">
                <a:solidFill>
                  <a:srgbClr val="FF0000"/>
                </a:solidFill>
              </a:rPr>
              <a:t>Water </a:t>
            </a:r>
            <a:r>
              <a:rPr lang="en-US" sz="3200" dirty="0" smtClean="0">
                <a:solidFill>
                  <a:srgbClr val="FF0000"/>
                </a:solidFill>
              </a:rPr>
              <a:t>is a polar molecule.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76395" y="980314"/>
            <a:ext cx="7003229" cy="28451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7693" y="4423455"/>
            <a:ext cx="11736592" cy="22283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0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533400"/>
            <a:ext cx="11089192" cy="210222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endParaRPr lang="en-US" sz="12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685800" y="3527612"/>
            <a:ext cx="7135009" cy="28007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dirty="0"/>
          </a:p>
        </p:txBody>
      </p:sp>
      <p:pic>
        <p:nvPicPr>
          <p:cNvPr id="2" name="Picture 6" descr="Solubi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66" b="24529"/>
          <a:stretch>
            <a:fillRect/>
          </a:stretch>
        </p:blipFill>
        <p:spPr bwMode="auto">
          <a:xfrm>
            <a:off x="7653804" y="2286896"/>
            <a:ext cx="4250279" cy="42859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59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618" y="2033196"/>
            <a:ext cx="4655382" cy="399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1011" y="367366"/>
            <a:ext cx="7105426" cy="60016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609600" indent="-609600">
              <a:defRPr/>
            </a:pPr>
            <a:endParaRPr lang="en-US" sz="3200" dirty="0" smtClean="0"/>
          </a:p>
          <a:p>
            <a:pPr marL="609600" indent="-609600">
              <a:defRPr/>
            </a:pPr>
            <a:endParaRPr lang="en-US" sz="3200" dirty="0"/>
          </a:p>
          <a:p>
            <a:pPr marL="609600" indent="-609600">
              <a:defRPr/>
            </a:pPr>
            <a:endParaRPr lang="en-US" sz="3200" dirty="0" smtClean="0"/>
          </a:p>
          <a:p>
            <a:pPr marL="609600" indent="-609600">
              <a:defRPr/>
            </a:pPr>
            <a:endParaRPr lang="en-US" sz="3200" dirty="0"/>
          </a:p>
          <a:p>
            <a:pPr marL="609600" indent="-609600">
              <a:defRPr/>
            </a:pPr>
            <a:endParaRPr lang="en-US" sz="3200" dirty="0" smtClean="0"/>
          </a:p>
          <a:p>
            <a:pPr marL="609600" indent="-609600">
              <a:defRPr/>
            </a:pPr>
            <a:endParaRPr lang="en-US" sz="3200" dirty="0"/>
          </a:p>
          <a:p>
            <a:pPr marL="609600" indent="-609600">
              <a:defRPr/>
            </a:pPr>
            <a:endParaRPr lang="en-US" sz="3200" dirty="0" smtClean="0"/>
          </a:p>
          <a:p>
            <a:pPr marL="609600" indent="-609600">
              <a:defRPr/>
            </a:pPr>
            <a:endParaRPr lang="en-US" sz="3200" dirty="0"/>
          </a:p>
          <a:p>
            <a:pPr marL="609600" indent="-609600">
              <a:defRPr/>
            </a:pPr>
            <a:endParaRPr lang="en-US" sz="3200" dirty="0" smtClean="0"/>
          </a:p>
          <a:p>
            <a:pPr marL="609600" indent="-609600">
              <a:defRPr/>
            </a:pPr>
            <a:endParaRPr lang="en-US" sz="3200" dirty="0"/>
          </a:p>
          <a:p>
            <a:pPr marL="609600" indent="-609600">
              <a:defRPr/>
            </a:pPr>
            <a:endParaRPr lang="en-US" sz="3200" dirty="0" smtClean="0"/>
          </a:p>
          <a:p>
            <a:pPr marL="609600" indent="-609600">
              <a:defRPr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36136" y="367366"/>
            <a:ext cx="4121972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Hydrogen bonding explains much about the various properties of water.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436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972" y="285974"/>
            <a:ext cx="11499924" cy="6096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alt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8610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356338" y="1287756"/>
            <a:ext cx="11291944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1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1" dirty="0"/>
          </a:p>
        </p:txBody>
      </p:sp>
      <p:pic>
        <p:nvPicPr>
          <p:cNvPr id="8195" name="Picture 7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9" y="2462214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1" descr="Water molecules forming 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942" y="2635052"/>
            <a:ext cx="9284764" cy="2525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32"/>
          <p:cNvSpPr txBox="1">
            <a:spLocks noChangeArrowheads="1"/>
          </p:cNvSpPr>
          <p:nvPr/>
        </p:nvSpPr>
        <p:spPr bwMode="auto">
          <a:xfrm>
            <a:off x="356338" y="5343862"/>
            <a:ext cx="11291944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1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6338" y="355002"/>
            <a:ext cx="11291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u="sng" dirty="0"/>
              <a:t>Acid, Base and pH</a:t>
            </a:r>
            <a:endParaRPr lang="en-US" altLang="en-US" sz="4400" b="1" u="sng" dirty="0"/>
          </a:p>
        </p:txBody>
      </p:sp>
    </p:spTree>
    <p:extLst>
      <p:ext uri="{BB962C8B-B14F-4D97-AF65-F5344CB8AC3E}">
        <p14:creationId xmlns:p14="http://schemas.microsoft.com/office/powerpoint/2010/main" val="53175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699" y="177501"/>
            <a:ext cx="11575227" cy="2199939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3200" b="1" dirty="0" smtClean="0"/>
          </a:p>
        </p:txBody>
      </p:sp>
      <p:pic>
        <p:nvPicPr>
          <p:cNvPr id="3" name="Picture 11" descr="pH sc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99" y="2700168"/>
            <a:ext cx="9457765" cy="395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61579" y="2700168"/>
            <a:ext cx="1893347" cy="40934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en-US" sz="2000" b="1" dirty="0"/>
              <a:t>The scale is </a:t>
            </a:r>
            <a:r>
              <a:rPr lang="en-US" altLang="en-US" sz="2000" b="1" i="1" dirty="0" smtClean="0">
                <a:solidFill>
                  <a:srgbClr val="C00000"/>
                </a:solidFill>
              </a:rPr>
              <a:t>logarithmic</a:t>
            </a:r>
            <a:r>
              <a:rPr lang="en-US" altLang="en-US" sz="2000" b="1" dirty="0" smtClean="0"/>
              <a:t>.  Each </a:t>
            </a:r>
            <a:r>
              <a:rPr lang="en-US" altLang="en-US" sz="2000" b="1" dirty="0"/>
              <a:t>value, from 0 – 14, has </a:t>
            </a:r>
            <a:r>
              <a:rPr lang="en-US" altLang="en-US" sz="2000" b="1" dirty="0">
                <a:solidFill>
                  <a:srgbClr val="FF0000"/>
                </a:solidFill>
              </a:rPr>
              <a:t>10 times </a:t>
            </a:r>
            <a:r>
              <a:rPr lang="en-US" altLang="en-US" sz="2000" b="1" dirty="0"/>
              <a:t>greater ion concentration than the value below it</a:t>
            </a:r>
            <a:r>
              <a:rPr lang="en-US" altLang="en-US" sz="2000" b="1" dirty="0" smtClean="0"/>
              <a:t>.</a:t>
            </a:r>
          </a:p>
          <a:p>
            <a:endParaRPr lang="en-US" altLang="en-US" sz="2000" b="1" dirty="0" smtClean="0"/>
          </a:p>
          <a:p>
            <a:r>
              <a:rPr lang="en-US" altLang="en-US" sz="2000" b="1" dirty="0" smtClean="0"/>
              <a:t>pH 5 is 10 times more acid than pH 6.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2747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192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moules,keith</dc:creator>
  <cp:lastModifiedBy>moules,keith</cp:lastModifiedBy>
  <cp:revision>87</cp:revision>
  <cp:lastPrinted>2017-11-09T13:51:10Z</cp:lastPrinted>
  <dcterms:created xsi:type="dcterms:W3CDTF">2017-08-14T15:16:20Z</dcterms:created>
  <dcterms:modified xsi:type="dcterms:W3CDTF">2017-11-09T14:08:23Z</dcterms:modified>
</cp:coreProperties>
</file>